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62" r:id="rId5"/>
    <p:sldId id="260" r:id="rId6"/>
    <p:sldId id="263"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739" autoAdjust="0"/>
  </p:normalViewPr>
  <p:slideViewPr>
    <p:cSldViewPr>
      <p:cViewPr varScale="1">
        <p:scale>
          <a:sx n="49" d="100"/>
          <a:sy n="49" d="100"/>
        </p:scale>
        <p:origin x="-198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Production</a:t>
            </a:r>
            <a:r>
              <a:rPr lang="en-US" baseline="0" dirty="0" smtClean="0"/>
              <a:t> Capacity </a:t>
            </a:r>
            <a:endParaRPr lang="en-US" dirty="0"/>
          </a:p>
        </c:rich>
      </c:tx>
      <c:layout>
        <c:manualLayout>
          <c:xMode val="edge"/>
          <c:yMode val="edge"/>
          <c:x val="0.15053333333333332"/>
          <c:y val="1.3957544519896187E-2"/>
        </c:manualLayout>
      </c:layout>
      <c:overlay val="0"/>
    </c:title>
    <c:autoTitleDeleted val="0"/>
    <c:plotArea>
      <c:layout/>
      <c:barChart>
        <c:barDir val="col"/>
        <c:grouping val="clustered"/>
        <c:varyColors val="0"/>
        <c:ser>
          <c:idx val="0"/>
          <c:order val="0"/>
          <c:tx>
            <c:strRef>
              <c:f>Sheet1!$B$1</c:f>
              <c:strCache>
                <c:ptCount val="1"/>
                <c:pt idx="0">
                  <c:v>CAPACITY</c:v>
                </c:pt>
              </c:strCache>
            </c:strRef>
          </c:tx>
          <c:invertIfNegative val="0"/>
          <c:cat>
            <c:strRef>
              <c:f>Sheet1!$A$2:$A$7</c:f>
              <c:strCache>
                <c:ptCount val="6"/>
                <c:pt idx="0">
                  <c:v>ANDREWS</c:v>
                </c:pt>
                <c:pt idx="1">
                  <c:v>BALDWIN</c:v>
                </c:pt>
                <c:pt idx="2">
                  <c:v>CHESTER</c:v>
                </c:pt>
                <c:pt idx="3">
                  <c:v>DIGBY</c:v>
                </c:pt>
                <c:pt idx="4">
                  <c:v>ERIE</c:v>
                </c:pt>
                <c:pt idx="5">
                  <c:v>FERRIS</c:v>
                </c:pt>
              </c:strCache>
            </c:strRef>
          </c:cat>
          <c:val>
            <c:numRef>
              <c:f>Sheet1!$B$2:$B$7</c:f>
              <c:numCache>
                <c:formatCode>General</c:formatCode>
                <c:ptCount val="6"/>
                <c:pt idx="0">
                  <c:v>1200</c:v>
                </c:pt>
                <c:pt idx="1">
                  <c:v>1400</c:v>
                </c:pt>
                <c:pt idx="2">
                  <c:v>1000</c:v>
                </c:pt>
                <c:pt idx="3">
                  <c:v>1600</c:v>
                </c:pt>
                <c:pt idx="4">
                  <c:v>1200</c:v>
                </c:pt>
                <c:pt idx="5">
                  <c:v>800</c:v>
                </c:pt>
              </c:numCache>
            </c:numRef>
          </c:val>
        </c:ser>
        <c:ser>
          <c:idx val="1"/>
          <c:order val="1"/>
          <c:tx>
            <c:strRef>
              <c:f>Sheet1!$C$1</c:f>
              <c:strCache>
                <c:ptCount val="1"/>
                <c:pt idx="0">
                  <c:v>PRODUCTION </c:v>
                </c:pt>
              </c:strCache>
            </c:strRef>
          </c:tx>
          <c:invertIfNegative val="0"/>
          <c:cat>
            <c:strRef>
              <c:f>Sheet1!$A$2:$A$7</c:f>
              <c:strCache>
                <c:ptCount val="6"/>
                <c:pt idx="0">
                  <c:v>ANDREWS</c:v>
                </c:pt>
                <c:pt idx="1">
                  <c:v>BALDWIN</c:v>
                </c:pt>
                <c:pt idx="2">
                  <c:v>CHESTER</c:v>
                </c:pt>
                <c:pt idx="3">
                  <c:v>DIGBY</c:v>
                </c:pt>
                <c:pt idx="4">
                  <c:v>ERIE</c:v>
                </c:pt>
                <c:pt idx="5">
                  <c:v>FERRIS</c:v>
                </c:pt>
              </c:strCache>
            </c:strRef>
          </c:cat>
          <c:val>
            <c:numRef>
              <c:f>Sheet1!$C$2:$C$7</c:f>
              <c:numCache>
                <c:formatCode>General</c:formatCode>
                <c:ptCount val="6"/>
                <c:pt idx="0">
                  <c:v>1400</c:v>
                </c:pt>
                <c:pt idx="1">
                  <c:v>2600</c:v>
                </c:pt>
                <c:pt idx="2">
                  <c:v>1800</c:v>
                </c:pt>
                <c:pt idx="3">
                  <c:v>2400</c:v>
                </c:pt>
                <c:pt idx="4">
                  <c:v>1700</c:v>
                </c:pt>
                <c:pt idx="5">
                  <c:v>1100</c:v>
                </c:pt>
              </c:numCache>
            </c:numRef>
          </c:val>
        </c:ser>
        <c:dLbls>
          <c:showLegendKey val="0"/>
          <c:showVal val="0"/>
          <c:showCatName val="0"/>
          <c:showSerName val="0"/>
          <c:showPercent val="0"/>
          <c:showBubbleSize val="0"/>
        </c:dLbls>
        <c:gapWidth val="150"/>
        <c:axId val="113076480"/>
        <c:axId val="117717632"/>
      </c:barChart>
      <c:catAx>
        <c:axId val="113076480"/>
        <c:scaling>
          <c:orientation val="minMax"/>
        </c:scaling>
        <c:delete val="0"/>
        <c:axPos val="b"/>
        <c:majorTickMark val="none"/>
        <c:minorTickMark val="none"/>
        <c:tickLblPos val="nextTo"/>
        <c:crossAx val="117717632"/>
        <c:crosses val="autoZero"/>
        <c:auto val="1"/>
        <c:lblAlgn val="ctr"/>
        <c:lblOffset val="100"/>
        <c:noMultiLvlLbl val="0"/>
      </c:catAx>
      <c:valAx>
        <c:axId val="117717632"/>
        <c:scaling>
          <c:orientation val="minMax"/>
        </c:scaling>
        <c:delete val="0"/>
        <c:axPos val="l"/>
        <c:majorGridlines/>
        <c:numFmt formatCode="General" sourceLinked="1"/>
        <c:majorTickMark val="none"/>
        <c:minorTickMark val="none"/>
        <c:tickLblPos val="nextTo"/>
        <c:crossAx val="113076480"/>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Percentage</a:t>
            </a:r>
            <a:r>
              <a:rPr lang="en-US" baseline="0" dirty="0" smtClean="0"/>
              <a:t> Market Share</a:t>
            </a:r>
            <a:endParaRPr lang="en-US" dirty="0"/>
          </a:p>
        </c:rich>
      </c:tx>
      <c:layout/>
      <c:overlay val="0"/>
    </c:title>
    <c:autoTitleDeleted val="0"/>
    <c:plotArea>
      <c:layout/>
      <c:barChart>
        <c:barDir val="bar"/>
        <c:grouping val="clustered"/>
        <c:varyColors val="0"/>
        <c:ser>
          <c:idx val="0"/>
          <c:order val="0"/>
          <c:tx>
            <c:strRef>
              <c:f>Sheet1!$B$1</c:f>
              <c:strCache>
                <c:ptCount val="1"/>
                <c:pt idx="0">
                  <c:v>Low Seg. </c:v>
                </c:pt>
              </c:strCache>
            </c:strRef>
          </c:tx>
          <c:invertIfNegative val="0"/>
          <c:cat>
            <c:strRef>
              <c:f>Sheet1!$A$2:$A$7</c:f>
              <c:strCache>
                <c:ptCount val="6"/>
                <c:pt idx="0">
                  <c:v>ABLE</c:v>
                </c:pt>
                <c:pt idx="1">
                  <c:v>BAKER</c:v>
                </c:pt>
                <c:pt idx="2">
                  <c:v>CAKE</c:v>
                </c:pt>
                <c:pt idx="3">
                  <c:v>DAZE</c:v>
                </c:pt>
                <c:pt idx="4">
                  <c:v>EAST</c:v>
                </c:pt>
                <c:pt idx="5">
                  <c:v>FAST</c:v>
                </c:pt>
              </c:strCache>
            </c:strRef>
          </c:cat>
          <c:val>
            <c:numRef>
              <c:f>Sheet1!$B$2:$B$7</c:f>
              <c:numCache>
                <c:formatCode>General</c:formatCode>
                <c:ptCount val="6"/>
                <c:pt idx="0">
                  <c:v>17</c:v>
                </c:pt>
                <c:pt idx="1">
                  <c:v>22</c:v>
                </c:pt>
                <c:pt idx="2">
                  <c:v>20</c:v>
                </c:pt>
                <c:pt idx="3">
                  <c:v>19.5</c:v>
                </c:pt>
                <c:pt idx="4">
                  <c:v>15.3</c:v>
                </c:pt>
                <c:pt idx="5">
                  <c:v>0.3</c:v>
                </c:pt>
              </c:numCache>
            </c:numRef>
          </c:val>
        </c:ser>
        <c:ser>
          <c:idx val="1"/>
          <c:order val="1"/>
          <c:tx>
            <c:strRef>
              <c:f>Sheet1!$C$1</c:f>
              <c:strCache>
                <c:ptCount val="1"/>
                <c:pt idx="0">
                  <c:v>High Seg.</c:v>
                </c:pt>
              </c:strCache>
            </c:strRef>
          </c:tx>
          <c:invertIfNegative val="0"/>
          <c:cat>
            <c:strRef>
              <c:f>Sheet1!$A$2:$A$7</c:f>
              <c:strCache>
                <c:ptCount val="6"/>
                <c:pt idx="0">
                  <c:v>ABLE</c:v>
                </c:pt>
                <c:pt idx="1">
                  <c:v>BAKER</c:v>
                </c:pt>
                <c:pt idx="2">
                  <c:v>CAKE</c:v>
                </c:pt>
                <c:pt idx="3">
                  <c:v>DAZE</c:v>
                </c:pt>
                <c:pt idx="4">
                  <c:v>EAST</c:v>
                </c:pt>
                <c:pt idx="5">
                  <c:v>FAST</c:v>
                </c:pt>
              </c:strCache>
            </c:strRef>
          </c:cat>
          <c:val>
            <c:numRef>
              <c:f>Sheet1!$C$2:$C$7</c:f>
              <c:numCache>
                <c:formatCode>General</c:formatCode>
                <c:ptCount val="6"/>
                <c:pt idx="0">
                  <c:v>7</c:v>
                </c:pt>
                <c:pt idx="1">
                  <c:v>6</c:v>
                </c:pt>
                <c:pt idx="2">
                  <c:v>4.5</c:v>
                </c:pt>
                <c:pt idx="3">
                  <c:v>6.7</c:v>
                </c:pt>
                <c:pt idx="4">
                  <c:v>3.7</c:v>
                </c:pt>
                <c:pt idx="5">
                  <c:v>17.7</c:v>
                </c:pt>
              </c:numCache>
            </c:numRef>
          </c:val>
        </c:ser>
        <c:dLbls>
          <c:showLegendKey val="0"/>
          <c:showVal val="0"/>
          <c:showCatName val="0"/>
          <c:showSerName val="0"/>
          <c:showPercent val="0"/>
          <c:showBubbleSize val="0"/>
        </c:dLbls>
        <c:gapWidth val="150"/>
        <c:axId val="130103168"/>
        <c:axId val="130104704"/>
      </c:barChart>
      <c:catAx>
        <c:axId val="130103168"/>
        <c:scaling>
          <c:orientation val="minMax"/>
        </c:scaling>
        <c:delete val="0"/>
        <c:axPos val="l"/>
        <c:majorTickMark val="none"/>
        <c:minorTickMark val="none"/>
        <c:tickLblPos val="nextTo"/>
        <c:crossAx val="130104704"/>
        <c:crosses val="autoZero"/>
        <c:auto val="1"/>
        <c:lblAlgn val="ctr"/>
        <c:lblOffset val="100"/>
        <c:noMultiLvlLbl val="0"/>
      </c:catAx>
      <c:valAx>
        <c:axId val="130104704"/>
        <c:scaling>
          <c:orientation val="minMax"/>
        </c:scaling>
        <c:delete val="0"/>
        <c:axPos val="b"/>
        <c:majorGridlines/>
        <c:numFmt formatCode="General" sourceLinked="1"/>
        <c:majorTickMark val="none"/>
        <c:minorTickMark val="none"/>
        <c:tickLblPos val="nextTo"/>
        <c:crossAx val="130103168"/>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50D29F-E895-4627-BD13-61FF0B6FF1CC}" type="datetimeFigureOut">
              <a:rPr lang="en-US" smtClean="0"/>
              <a:t>04-Apr-19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BD614C-9242-4EBF-9A2C-124636AB44C7}" type="slidenum">
              <a:rPr lang="en-US" smtClean="0"/>
              <a:t>‹#›</a:t>
            </a:fld>
            <a:endParaRPr lang="en-US"/>
          </a:p>
        </p:txBody>
      </p:sp>
    </p:spTree>
    <p:extLst>
      <p:ext uri="{BB962C8B-B14F-4D97-AF65-F5344CB8AC3E}">
        <p14:creationId xmlns:p14="http://schemas.microsoft.com/office/powerpoint/2010/main" val="174387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Andrews Company has a single product called ‘ABLE” that has been a standout portfolio in the Low-Tech Segment. Andrews Company hinges on a multidimensional approach to achieve sustainable competitive advantages. Adequate competitive edges hinge on the ability to plan, design, and integral product portfolios that meet the expectations of the consumers. The product decisions hinge on the tenet of a 4-Ps Marketing Mix to boost the attractiveness of the product to the targeted market segment. The primary segment is the Low-Tech Segment that exhibits the attributes of a mature market. The choice of a Low-Tech Segment merits because of the high market demand and stable growth rate. Specifically, the segment has a current market demand of 6,708 units, which is an increase from 5,544 units and 6,098 units recorded in Round 1 and Round 2 respectively. Further, the region has a growth rate of 10% that facilitates companies to gain the return on their investments.</a:t>
            </a:r>
          </a:p>
          <a:p>
            <a:r>
              <a:rPr lang="en-US" dirty="0" smtClean="0"/>
              <a:t>       Moreover, the Low-Tech Segment exhibits distinctive attributes that are easy to match using robust products. First, consumers relatively price sensitive because they perceive a pricing plan 41% importance. Therefore, the price of $34.10 facilitates the company to improve contribution margin. Secondly, the Low-Tech Segment attaches different percentage on the age and reliability of the ‘ABLE’ product. The ideal age and reliability of the product from the Low-Tech Segment standpoint is 3.0-year and 14,000-20,000 MTBF. Lastly, product development plans focus on achieving drifts on the perceptual map. The coordinates for the product perception has shifted from (</a:t>
            </a:r>
            <a:r>
              <a:rPr lang="en-US" b="1" dirty="0" smtClean="0"/>
              <a:t>6.4, 13.6</a:t>
            </a:r>
            <a:r>
              <a:rPr lang="en-US" dirty="0" smtClean="0"/>
              <a:t>) in Round One, (</a:t>
            </a:r>
            <a:r>
              <a:rPr lang="en-US" b="1" dirty="0" smtClean="0"/>
              <a:t>6.9, 13.1</a:t>
            </a:r>
            <a:r>
              <a:rPr lang="en-US" dirty="0" smtClean="0"/>
              <a:t>) in Round Two, and (</a:t>
            </a:r>
            <a:r>
              <a:rPr lang="en-US" b="1" dirty="0" smtClean="0"/>
              <a:t>6.3, 13.7</a:t>
            </a:r>
            <a:r>
              <a:rPr lang="en-US" dirty="0" smtClean="0"/>
              <a:t>) in Round Three. The drifts reflect the changes in consumers’ expectations about the performance and size of the sensor product. </a:t>
            </a:r>
            <a:endParaRPr lang="en-US" dirty="0"/>
          </a:p>
        </p:txBody>
      </p:sp>
      <p:sp>
        <p:nvSpPr>
          <p:cNvPr id="4" name="Slide Number Placeholder 3"/>
          <p:cNvSpPr>
            <a:spLocks noGrp="1"/>
          </p:cNvSpPr>
          <p:nvPr>
            <p:ph type="sldNum" sz="quarter" idx="10"/>
          </p:nvPr>
        </p:nvSpPr>
        <p:spPr/>
        <p:txBody>
          <a:bodyPr/>
          <a:lstStyle/>
          <a:p>
            <a:fld id="{5DBD614C-9242-4EBF-9A2C-124636AB44C7}" type="slidenum">
              <a:rPr lang="en-US" smtClean="0"/>
              <a:t>2</a:t>
            </a:fld>
            <a:endParaRPr lang="en-US"/>
          </a:p>
        </p:txBody>
      </p:sp>
    </p:spTree>
    <p:extLst>
      <p:ext uri="{BB962C8B-B14F-4D97-AF65-F5344CB8AC3E}">
        <p14:creationId xmlns:p14="http://schemas.microsoft.com/office/powerpoint/2010/main" val="3296621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sz="1200" baseline="0" dirty="0" smtClean="0"/>
              <a:t>    Production is another element of a 4-Ps Marketing Mix that enhances the availability and affordability of the product portfolios. The company integrates strategies to boost the level of production efficiency, achieve the cost-saving objective, and maximize sale in the Low-Tech Segment. Evidently, the product-focus and cost-leadership strategic profiles have led to positive outcomes, which include a superior production efficiency over the years. The production capacity increased from 800 units in Round One to 1,200 units with an objective to hedge against the stock-out scenario. The decision to increase the production capacity merited because it incorporates calculations and considers changes in the sales forecast. The production team determines the annual production using a formula, Sale Forecast minus (-) Inventory left from the previous year. Therefore, the production team collaborates with the Marketing Department during the planning process to deliver informed production plans. </a:t>
            </a:r>
          </a:p>
          <a:p>
            <a:pPr marL="0" indent="0">
              <a:buFont typeface="Arial" pitchFamily="34" charset="0"/>
              <a:buNone/>
            </a:pPr>
            <a:r>
              <a:rPr lang="en-US" sz="1200" baseline="0" dirty="0" smtClean="0"/>
              <a:t>     Evidently, figure 1 above reveals Andrews has a high production efficiency of the ability to utilize the existing production. An effective production plan prevents idle capacities, which yield cost saving. </a:t>
            </a:r>
            <a:endParaRPr lang="en-US" dirty="0"/>
          </a:p>
        </p:txBody>
      </p:sp>
      <p:sp>
        <p:nvSpPr>
          <p:cNvPr id="4" name="Slide Number Placeholder 3"/>
          <p:cNvSpPr>
            <a:spLocks noGrp="1"/>
          </p:cNvSpPr>
          <p:nvPr>
            <p:ph type="sldNum" sz="quarter" idx="10"/>
          </p:nvPr>
        </p:nvSpPr>
        <p:spPr/>
        <p:txBody>
          <a:bodyPr/>
          <a:lstStyle/>
          <a:p>
            <a:fld id="{5DBD614C-9242-4EBF-9A2C-124636AB44C7}" type="slidenum">
              <a:rPr lang="en-US" smtClean="0"/>
              <a:t>3</a:t>
            </a:fld>
            <a:endParaRPr lang="en-US"/>
          </a:p>
        </p:txBody>
      </p:sp>
    </p:spTree>
    <p:extLst>
      <p:ext uri="{BB962C8B-B14F-4D97-AF65-F5344CB8AC3E}">
        <p14:creationId xmlns:p14="http://schemas.microsoft.com/office/powerpoint/2010/main" val="1972683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Market segmentation is a critical intervention that entails the subdivision of a large market into profitable units (</a:t>
            </a:r>
            <a:r>
              <a:rPr lang="en-US" dirty="0" err="1" smtClean="0"/>
              <a:t>Kotler</a:t>
            </a:r>
            <a:r>
              <a:rPr lang="en-US" dirty="0" smtClean="0"/>
              <a:t> &amp; Gary, 2010). Adequate segmentation and increased promotion budget had positive outcomes because of the high market shares in the low segment. The high growth rate of 10% and consumer attributes informed the decision to focus on the Low-Tech Segment. Notably, the Low-Tech Segment has price-sensitive consumers, which influences the pricing decision. The company prices its product at $34.00, which bolster the sales revenue and attractiveness of the product.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Besides, the company pays critical attention to the consumers’ survey score by allocating the promotion budget to enhance product awareness. The current promotion budget of $1,400 is adequate to improve the awareness of the ‘Able’’ product in both the Low-Tech and High-Tech Segments. Figure 2 depicts that ‘Able’ product compete favorably in the two market segments. Further, the difference between the actual and potential market share for the respective product influences the amount of budgetary allocation on the promotion activities. </a:t>
            </a:r>
            <a:endParaRPr lang="en-US" dirty="0"/>
          </a:p>
        </p:txBody>
      </p:sp>
      <p:sp>
        <p:nvSpPr>
          <p:cNvPr id="4" name="Slide Number Placeholder 3"/>
          <p:cNvSpPr>
            <a:spLocks noGrp="1"/>
          </p:cNvSpPr>
          <p:nvPr>
            <p:ph type="sldNum" sz="quarter" idx="10"/>
          </p:nvPr>
        </p:nvSpPr>
        <p:spPr/>
        <p:txBody>
          <a:bodyPr/>
          <a:lstStyle/>
          <a:p>
            <a:fld id="{5DBD614C-9242-4EBF-9A2C-124636AB44C7}" type="slidenum">
              <a:rPr lang="en-US" smtClean="0"/>
              <a:t>4</a:t>
            </a:fld>
            <a:endParaRPr lang="en-US"/>
          </a:p>
        </p:txBody>
      </p:sp>
    </p:spTree>
    <p:extLst>
      <p:ext uri="{BB962C8B-B14F-4D97-AF65-F5344CB8AC3E}">
        <p14:creationId xmlns:p14="http://schemas.microsoft.com/office/powerpoint/2010/main" val="1793988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positive financial performance bolsters sustainability and viability of the ‘Able’ product. The company utilizes both short-term and long-term sources of finance the R&amp;D and Marketing expenditures. The company resolved to issue 2,000 common stocks at the face-value of $11.17. The sale of common -stock improved the market capitalization to approximately $22 million. Consequently, the company used the fund to finance long-term investments that include the purchase of additional production capacity and automation.    </a:t>
            </a:r>
          </a:p>
          <a:p>
            <a:r>
              <a:rPr lang="en-US" dirty="0" smtClean="0"/>
              <a:t>     Equally, short-term source of fund used is the profit plow-back, which facilitates the company to cater to the short-term requirements. The company has been able to hedge against the intense competition in the market because of the steady profit-generation. The commitment to integrate strategic management capability to sustain wealth-creation has yielded positive outcomes. A notable outcome relates to the consistency in issuing a dividend to the shareholders. </a:t>
            </a:r>
            <a:endParaRPr lang="en-US" b="1" dirty="0"/>
          </a:p>
        </p:txBody>
      </p:sp>
      <p:sp>
        <p:nvSpPr>
          <p:cNvPr id="4" name="Slide Number Placeholder 3"/>
          <p:cNvSpPr>
            <a:spLocks noGrp="1"/>
          </p:cNvSpPr>
          <p:nvPr>
            <p:ph type="sldNum" sz="quarter" idx="10"/>
          </p:nvPr>
        </p:nvSpPr>
        <p:spPr/>
        <p:txBody>
          <a:bodyPr/>
          <a:lstStyle/>
          <a:p>
            <a:fld id="{5DBD614C-9242-4EBF-9A2C-124636AB44C7}" type="slidenum">
              <a:rPr lang="en-US" smtClean="0"/>
              <a:t>5</a:t>
            </a:fld>
            <a:endParaRPr lang="en-US"/>
          </a:p>
        </p:txBody>
      </p:sp>
    </p:spTree>
    <p:extLst>
      <p:ext uri="{BB962C8B-B14F-4D97-AF65-F5344CB8AC3E}">
        <p14:creationId xmlns:p14="http://schemas.microsoft.com/office/powerpoint/2010/main" val="3215667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The company dawns that strategic management capabilities bolster the profitability and hedge against intense competition because of the efficiency in decision-making. The Andrews Company hinges on the tenet of </a:t>
            </a:r>
            <a:r>
              <a:rPr lang="en-US" b="1" dirty="0" smtClean="0"/>
              <a:t>cost-leadership with product lifecycle focus </a:t>
            </a:r>
            <a:r>
              <a:rPr lang="en-US" b="0" dirty="0" smtClean="0"/>
              <a:t>to bolster calibers of decision-making processes. Equally, the </a:t>
            </a:r>
            <a:r>
              <a:rPr lang="en-US" b="1" dirty="0" smtClean="0"/>
              <a:t>4-Ps Marketing Mix </a:t>
            </a:r>
            <a:r>
              <a:rPr lang="en-US" b="0" dirty="0" smtClean="0"/>
              <a:t>has been an essential tenet that bolsters successes in the pricing, product, and promotion planning. Evidently, continued profit generation exhibits the benefits of integrating strategic management concepts during simulation. </a:t>
            </a:r>
          </a:p>
        </p:txBody>
      </p:sp>
      <p:sp>
        <p:nvSpPr>
          <p:cNvPr id="4" name="Slide Number Placeholder 3"/>
          <p:cNvSpPr>
            <a:spLocks noGrp="1"/>
          </p:cNvSpPr>
          <p:nvPr>
            <p:ph type="sldNum" sz="quarter" idx="10"/>
          </p:nvPr>
        </p:nvSpPr>
        <p:spPr/>
        <p:txBody>
          <a:bodyPr/>
          <a:lstStyle/>
          <a:p>
            <a:fld id="{5DBD614C-9242-4EBF-9A2C-124636AB44C7}" type="slidenum">
              <a:rPr lang="en-US" smtClean="0"/>
              <a:t>6</a:t>
            </a:fld>
            <a:endParaRPr lang="en-US"/>
          </a:p>
        </p:txBody>
      </p:sp>
    </p:spTree>
    <p:extLst>
      <p:ext uri="{BB962C8B-B14F-4D97-AF65-F5344CB8AC3E}">
        <p14:creationId xmlns:p14="http://schemas.microsoft.com/office/powerpoint/2010/main" val="3332771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999181E-6573-4D6B-ACD9-2178A1D2347D}" type="datetimeFigureOut">
              <a:rPr lang="en-US" smtClean="0"/>
              <a:t>04-Apr-19</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DA1FEB9F-EA8A-4638-9098-20D6A481E47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999181E-6573-4D6B-ACD9-2178A1D2347D}" type="datetimeFigureOut">
              <a:rPr lang="en-US" smtClean="0"/>
              <a:t>04-Apr-19</a:t>
            </a:fld>
            <a:endParaRPr lang="en-US"/>
          </a:p>
        </p:txBody>
      </p:sp>
      <p:sp>
        <p:nvSpPr>
          <p:cNvPr id="9" name="Slide Number Placeholder 8"/>
          <p:cNvSpPr>
            <a:spLocks noGrp="1"/>
          </p:cNvSpPr>
          <p:nvPr>
            <p:ph type="sldNum" sz="quarter" idx="15"/>
          </p:nvPr>
        </p:nvSpPr>
        <p:spPr/>
        <p:txBody>
          <a:bodyPr rtlCol="0"/>
          <a:lstStyle/>
          <a:p>
            <a:fld id="{DA1FEB9F-EA8A-4638-9098-20D6A481E47B}"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999181E-6573-4D6B-ACD9-2178A1D2347D}" type="datetimeFigureOut">
              <a:rPr lang="en-US" smtClean="0"/>
              <a:t>04-Apr-19</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DA1FEB9F-EA8A-4638-9098-20D6A481E47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999181E-6573-4D6B-ACD9-2178A1D2347D}" type="datetimeFigureOut">
              <a:rPr lang="en-US" smtClean="0"/>
              <a:t>04-Apr-19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1FEB9F-EA8A-4638-9098-20D6A481E47B}"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999181E-6573-4D6B-ACD9-2178A1D2347D}" type="datetimeFigureOut">
              <a:rPr lang="en-US" smtClean="0"/>
              <a:t>04-Apr-19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1FEB9F-EA8A-4638-9098-20D6A481E47B}"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999181E-6573-4D6B-ACD9-2178A1D2347D}" type="datetimeFigureOut">
              <a:rPr lang="en-US" smtClean="0"/>
              <a:t>04-Apr-19</a:t>
            </a:fld>
            <a:endParaRPr lang="en-US"/>
          </a:p>
        </p:txBody>
      </p:sp>
      <p:sp>
        <p:nvSpPr>
          <p:cNvPr id="7" name="Slide Number Placeholder 6"/>
          <p:cNvSpPr>
            <a:spLocks noGrp="1"/>
          </p:cNvSpPr>
          <p:nvPr>
            <p:ph type="sldNum" sz="quarter" idx="11"/>
          </p:nvPr>
        </p:nvSpPr>
        <p:spPr/>
        <p:txBody>
          <a:bodyPr rtlCol="0"/>
          <a:lstStyle/>
          <a:p>
            <a:fld id="{DA1FEB9F-EA8A-4638-9098-20D6A481E47B}"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9181E-6573-4D6B-ACD9-2178A1D2347D}" type="datetimeFigureOut">
              <a:rPr lang="en-US" smtClean="0"/>
              <a:t>04-Apr-19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1FEB9F-EA8A-4638-9098-20D6A481E47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999181E-6573-4D6B-ACD9-2178A1D2347D}" type="datetimeFigureOut">
              <a:rPr lang="en-US" smtClean="0"/>
              <a:t>04-Apr-19</a:t>
            </a:fld>
            <a:endParaRPr lang="en-US"/>
          </a:p>
        </p:txBody>
      </p:sp>
      <p:sp>
        <p:nvSpPr>
          <p:cNvPr id="22" name="Slide Number Placeholder 21"/>
          <p:cNvSpPr>
            <a:spLocks noGrp="1"/>
          </p:cNvSpPr>
          <p:nvPr>
            <p:ph type="sldNum" sz="quarter" idx="15"/>
          </p:nvPr>
        </p:nvSpPr>
        <p:spPr/>
        <p:txBody>
          <a:bodyPr rtlCol="0"/>
          <a:lstStyle/>
          <a:p>
            <a:fld id="{DA1FEB9F-EA8A-4638-9098-20D6A481E47B}"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999181E-6573-4D6B-ACD9-2178A1D2347D}" type="datetimeFigureOut">
              <a:rPr lang="en-US" smtClean="0"/>
              <a:t>04-Apr-19</a:t>
            </a:fld>
            <a:endParaRPr lang="en-US"/>
          </a:p>
        </p:txBody>
      </p:sp>
      <p:sp>
        <p:nvSpPr>
          <p:cNvPr id="18" name="Slide Number Placeholder 17"/>
          <p:cNvSpPr>
            <a:spLocks noGrp="1"/>
          </p:cNvSpPr>
          <p:nvPr>
            <p:ph type="sldNum" sz="quarter" idx="11"/>
          </p:nvPr>
        </p:nvSpPr>
        <p:spPr/>
        <p:txBody>
          <a:bodyPr rtlCol="0"/>
          <a:lstStyle/>
          <a:p>
            <a:fld id="{DA1FEB9F-EA8A-4638-9098-20D6A481E47B}"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999181E-6573-4D6B-ACD9-2178A1D2347D}" type="datetimeFigureOut">
              <a:rPr lang="en-US" smtClean="0"/>
              <a:t>04-Apr-19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FEB9F-EA8A-4638-9098-20D6A481E47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999181E-6573-4D6B-ACD9-2178A1D2347D}" type="datetimeFigureOut">
              <a:rPr lang="en-US" smtClean="0"/>
              <a:t>04-Apr-19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1FEB9F-EA8A-4638-9098-20D6A481E47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999181E-6573-4D6B-ACD9-2178A1D2347D}" type="datetimeFigureOut">
              <a:rPr lang="en-US" smtClean="0"/>
              <a:t>04-Apr-19</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A1FEB9F-EA8A-4638-9098-20D6A481E47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2286000"/>
            <a:ext cx="6248400" cy="1905000"/>
          </a:xfrm>
        </p:spPr>
        <p:txBody>
          <a:bodyPr>
            <a:normAutofit/>
          </a:bodyPr>
          <a:lstStyle/>
          <a:p>
            <a:pPr algn="ctr"/>
            <a:r>
              <a:rPr lang="en-US" sz="3600" dirty="0" smtClean="0"/>
              <a:t>ANDREW’S MIDPOINT PERFORMANCE REVIEW</a:t>
            </a:r>
            <a:endParaRPr lang="en-US" sz="3600" dirty="0"/>
          </a:p>
        </p:txBody>
      </p:sp>
      <p:sp>
        <p:nvSpPr>
          <p:cNvPr id="3" name="Subtitle 2"/>
          <p:cNvSpPr>
            <a:spLocks noGrp="1"/>
          </p:cNvSpPr>
          <p:nvPr>
            <p:ph type="subTitle" idx="1"/>
          </p:nvPr>
        </p:nvSpPr>
        <p:spPr>
          <a:xfrm>
            <a:off x="2133600" y="4419600"/>
            <a:ext cx="6172200" cy="2057400"/>
          </a:xfrm>
        </p:spPr>
        <p:txBody>
          <a:bodyPr/>
          <a:lstStyle/>
          <a:p>
            <a:pPr marL="285750" indent="-285750" algn="ctr">
              <a:buFont typeface="Arial" pitchFamily="34" charset="0"/>
              <a:buChar char="•"/>
            </a:pPr>
            <a:r>
              <a:rPr lang="en-US" dirty="0" smtClean="0"/>
              <a:t>PRODUCT ANALYSIS </a:t>
            </a:r>
          </a:p>
          <a:p>
            <a:pPr marL="285750" indent="-285750" algn="ctr">
              <a:buFont typeface="Arial" pitchFamily="34" charset="0"/>
              <a:buChar char="•"/>
            </a:pPr>
            <a:r>
              <a:rPr lang="en-US" dirty="0" smtClean="0"/>
              <a:t>PRODUCTION ANALYSIS</a:t>
            </a:r>
          </a:p>
          <a:p>
            <a:pPr marL="285750" indent="-285750" algn="ctr">
              <a:buFont typeface="Arial" pitchFamily="34" charset="0"/>
              <a:buChar char="•"/>
            </a:pPr>
            <a:r>
              <a:rPr lang="en-US" dirty="0" smtClean="0"/>
              <a:t>MARKET SEGMENT</a:t>
            </a:r>
          </a:p>
          <a:p>
            <a:pPr marL="285750" indent="-285750" algn="ctr">
              <a:buFont typeface="Arial" pitchFamily="34" charset="0"/>
              <a:buChar char="•"/>
            </a:pPr>
            <a:r>
              <a:rPr lang="en-US" dirty="0" smtClean="0"/>
              <a:t>FINANCIAL PERFORMANCE </a:t>
            </a:r>
          </a:p>
          <a:p>
            <a:pPr marL="285750" indent="-285750" algn="ctr">
              <a:buFont typeface="Arial" pitchFamily="34" charset="0"/>
              <a:buChar char="•"/>
            </a:pPr>
            <a:r>
              <a:rPr lang="en-US" dirty="0" smtClean="0"/>
              <a:t>CONCLUSION AND RECOMMENDATION </a:t>
            </a:r>
            <a:endParaRPr lang="en-US" dirty="0"/>
          </a:p>
        </p:txBody>
      </p:sp>
    </p:spTree>
    <p:extLst>
      <p:ext uri="{BB962C8B-B14F-4D97-AF65-F5344CB8AC3E}">
        <p14:creationId xmlns:p14="http://schemas.microsoft.com/office/powerpoint/2010/main" val="699952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normAutofit/>
          </a:bodyPr>
          <a:lstStyle/>
          <a:p>
            <a:r>
              <a:rPr lang="en-US" sz="3600" dirty="0" smtClean="0"/>
              <a:t>PRODUCT ANALYSIS </a:t>
            </a:r>
            <a:endParaRPr lang="en-US" sz="3600" dirty="0"/>
          </a:p>
        </p:txBody>
      </p:sp>
      <p:sp>
        <p:nvSpPr>
          <p:cNvPr id="3" name="Content Placeholder 2"/>
          <p:cNvSpPr>
            <a:spLocks noGrp="1"/>
          </p:cNvSpPr>
          <p:nvPr>
            <p:ph sz="quarter" idx="1"/>
          </p:nvPr>
        </p:nvSpPr>
        <p:spPr>
          <a:xfrm>
            <a:off x="457200" y="1143000"/>
            <a:ext cx="7467600" cy="5330952"/>
          </a:xfrm>
        </p:spPr>
        <p:txBody>
          <a:bodyPr>
            <a:normAutofit lnSpcReduction="10000"/>
          </a:bodyPr>
          <a:lstStyle/>
          <a:p>
            <a:r>
              <a:rPr lang="en-US" dirty="0" smtClean="0"/>
              <a:t>The company has a star product called </a:t>
            </a:r>
            <a:r>
              <a:rPr lang="en-US" b="1" dirty="0" smtClean="0"/>
              <a:t>ABLE</a:t>
            </a:r>
          </a:p>
          <a:p>
            <a:r>
              <a:rPr lang="en-US" dirty="0" smtClean="0"/>
              <a:t>The product primary position is the </a:t>
            </a:r>
            <a:r>
              <a:rPr lang="en-US" b="1" dirty="0" smtClean="0"/>
              <a:t>Low Segment</a:t>
            </a:r>
          </a:p>
          <a:p>
            <a:r>
              <a:rPr lang="en-US" dirty="0" smtClean="0"/>
              <a:t>A multidimensional product development process facilitates the company to meet the consumers’ expectations (</a:t>
            </a:r>
            <a:r>
              <a:rPr lang="en-US" dirty="0" err="1" smtClean="0"/>
              <a:t>Mita</a:t>
            </a:r>
            <a:r>
              <a:rPr lang="en-US" dirty="0" smtClean="0"/>
              <a:t>, 2014)</a:t>
            </a:r>
            <a:endParaRPr lang="en-US" dirty="0"/>
          </a:p>
          <a:p>
            <a:r>
              <a:rPr lang="en-US" dirty="0" smtClean="0"/>
              <a:t>The pertinent </a:t>
            </a:r>
            <a:r>
              <a:rPr lang="en-US" dirty="0"/>
              <a:t>buyer’s expectations over the three rounds include;-</a:t>
            </a:r>
          </a:p>
          <a:p>
            <a:pPr lvl="2">
              <a:buFont typeface="Wingdings" pitchFamily="2" charset="2"/>
              <a:buChar char="Ø"/>
            </a:pPr>
            <a:r>
              <a:rPr lang="en-US" dirty="0"/>
              <a:t>Price</a:t>
            </a:r>
          </a:p>
          <a:p>
            <a:pPr lvl="2">
              <a:buFont typeface="Wingdings" pitchFamily="2" charset="2"/>
              <a:buChar char="Ø"/>
            </a:pPr>
            <a:r>
              <a:rPr lang="en-US" dirty="0"/>
              <a:t>Age</a:t>
            </a:r>
          </a:p>
          <a:p>
            <a:pPr lvl="2">
              <a:buFont typeface="Wingdings" pitchFamily="2" charset="2"/>
              <a:buChar char="Ø"/>
            </a:pPr>
            <a:r>
              <a:rPr lang="en-US" dirty="0"/>
              <a:t>Reliability </a:t>
            </a:r>
          </a:p>
          <a:p>
            <a:pPr lvl="2">
              <a:buFont typeface="Wingdings" pitchFamily="2" charset="2"/>
              <a:buChar char="Ø"/>
            </a:pPr>
            <a:r>
              <a:rPr lang="en-US" dirty="0"/>
              <a:t>Product position on the perceptual Map</a:t>
            </a:r>
          </a:p>
          <a:p>
            <a:r>
              <a:rPr lang="en-US" dirty="0" smtClean="0"/>
              <a:t> Steady gain on the market share on the Low Segment </a:t>
            </a:r>
            <a:endParaRPr lang="en-US" dirty="0"/>
          </a:p>
          <a:p>
            <a:pPr marL="0" lvl="2">
              <a:buFont typeface="Wingdings" pitchFamily="2" charset="2"/>
              <a:buChar char="Ø"/>
            </a:pPr>
            <a:endParaRPr lang="en-US" dirty="0" smtClean="0"/>
          </a:p>
          <a:p>
            <a:pPr lvl="2">
              <a:buFont typeface="Courier New" pitchFamily="49" charset="0"/>
              <a:buChar char="o"/>
            </a:pPr>
            <a:endParaRPr lang="en-US" dirty="0" smtClean="0"/>
          </a:p>
          <a:p>
            <a:endParaRPr lang="en-US" dirty="0" smtClean="0"/>
          </a:p>
        </p:txBody>
      </p:sp>
    </p:spTree>
    <p:extLst>
      <p:ext uri="{BB962C8B-B14F-4D97-AF65-F5344CB8AC3E}">
        <p14:creationId xmlns:p14="http://schemas.microsoft.com/office/powerpoint/2010/main" val="4180856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5715000" cy="457200"/>
          </a:xfrm>
        </p:spPr>
        <p:txBody>
          <a:bodyPr/>
          <a:lstStyle/>
          <a:p>
            <a:r>
              <a:rPr lang="en-US" dirty="0" smtClean="0"/>
              <a:t>PRODUCTION ANALYSIS </a:t>
            </a:r>
            <a:endParaRPr lang="en-US" dirty="0"/>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4072543986"/>
              </p:ext>
            </p:extLst>
          </p:nvPr>
        </p:nvGraphicFramePr>
        <p:xfrm>
          <a:off x="304800" y="1143000"/>
          <a:ext cx="7924800" cy="54594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8246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normAutofit/>
          </a:bodyPr>
          <a:lstStyle/>
          <a:p>
            <a:r>
              <a:rPr lang="en-US" dirty="0" smtClean="0"/>
              <a:t>Market Segment Analysis </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986238055"/>
              </p:ext>
            </p:extLst>
          </p:nvPr>
        </p:nvGraphicFramePr>
        <p:xfrm>
          <a:off x="457200" y="1066800"/>
          <a:ext cx="8153400" cy="5407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5773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PERFORMANCE AND TRENDS</a:t>
            </a:r>
            <a:endParaRPr lang="en-US" dirty="0"/>
          </a:p>
        </p:txBody>
      </p:sp>
      <p:sp>
        <p:nvSpPr>
          <p:cNvPr id="3" name="Content Placeholder 2"/>
          <p:cNvSpPr>
            <a:spLocks noGrp="1"/>
          </p:cNvSpPr>
          <p:nvPr>
            <p:ph sz="quarter" idx="1"/>
          </p:nvPr>
        </p:nvSpPr>
        <p:spPr/>
        <p:txBody>
          <a:bodyPr/>
          <a:lstStyle/>
          <a:p>
            <a:r>
              <a:rPr lang="en-US" dirty="0" smtClean="0"/>
              <a:t>Long-term sources of finance are strategic for an organization (Stubbs, 2011).</a:t>
            </a:r>
          </a:p>
          <a:p>
            <a:r>
              <a:rPr lang="en-US" dirty="0" smtClean="0"/>
              <a:t>Sales of common stock and long-term debts were used to finance strategic expenditures</a:t>
            </a:r>
          </a:p>
          <a:p>
            <a:r>
              <a:rPr lang="en-US" dirty="0" smtClean="0"/>
              <a:t>Profit plough-back is a source of short-term finance used to facilitate production activities </a:t>
            </a:r>
          </a:p>
          <a:p>
            <a:r>
              <a:rPr lang="en-US" dirty="0" smtClean="0"/>
              <a:t>The company has issued </a:t>
            </a:r>
            <a:r>
              <a:rPr lang="en-US" b="1" dirty="0" smtClean="0"/>
              <a:t>2,000 common stocks</a:t>
            </a:r>
          </a:p>
          <a:p>
            <a:r>
              <a:rPr lang="en-US" dirty="0" smtClean="0"/>
              <a:t>The company also commits to bolster its wealth-generation objectives</a:t>
            </a:r>
          </a:p>
          <a:p>
            <a:r>
              <a:rPr lang="en-US" dirty="0" smtClean="0"/>
              <a:t>The company has a dividend policy that gears to maintain relationships with shareholders</a:t>
            </a:r>
            <a:endParaRPr lang="en-US" dirty="0"/>
          </a:p>
        </p:txBody>
      </p:sp>
    </p:spTree>
    <p:extLst>
      <p:ext uri="{BB962C8B-B14F-4D97-AF65-F5344CB8AC3E}">
        <p14:creationId xmlns:p14="http://schemas.microsoft.com/office/powerpoint/2010/main" val="1974154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lstStyle/>
          <a:p>
            <a:r>
              <a:rPr lang="en-US" dirty="0" smtClean="0"/>
              <a:t>Strategic management competency is critical to gain competencies in core decision areas</a:t>
            </a:r>
          </a:p>
          <a:p>
            <a:r>
              <a:rPr lang="en-US" dirty="0" smtClean="0"/>
              <a:t>The pertinent decision areas </a:t>
            </a:r>
          </a:p>
          <a:p>
            <a:pPr algn="ctr">
              <a:buFont typeface="Wingdings" pitchFamily="2" charset="2"/>
              <a:buChar char="Ø"/>
            </a:pPr>
            <a:r>
              <a:rPr lang="en-US" dirty="0" smtClean="0"/>
              <a:t> Research &amp;Development</a:t>
            </a:r>
          </a:p>
          <a:p>
            <a:pPr algn="ctr">
              <a:buFont typeface="Wingdings" pitchFamily="2" charset="2"/>
              <a:buChar char="Ø"/>
            </a:pPr>
            <a:r>
              <a:rPr lang="en-US" dirty="0" smtClean="0"/>
              <a:t>Marketing</a:t>
            </a:r>
          </a:p>
          <a:p>
            <a:pPr algn="ctr">
              <a:buFont typeface="Wingdings" pitchFamily="2" charset="2"/>
              <a:buChar char="Ø"/>
            </a:pPr>
            <a:r>
              <a:rPr lang="en-US" dirty="0" smtClean="0"/>
              <a:t>Production</a:t>
            </a:r>
          </a:p>
          <a:p>
            <a:pPr algn="ctr">
              <a:buFont typeface="Wingdings" pitchFamily="2" charset="2"/>
              <a:buChar char="Ø"/>
            </a:pPr>
            <a:r>
              <a:rPr lang="en-US" dirty="0" smtClean="0"/>
              <a:t>Finance</a:t>
            </a:r>
          </a:p>
          <a:p>
            <a:r>
              <a:rPr lang="en-US" dirty="0" smtClean="0"/>
              <a:t>The company has achieved positive outcomes in the four decision areas</a:t>
            </a:r>
          </a:p>
          <a:p>
            <a:r>
              <a:rPr lang="en-US" dirty="0" smtClean="0"/>
              <a:t>Key strategy tenets include cost-leadership and 4-Ps Marketing Mix</a:t>
            </a:r>
            <a:endParaRPr lang="en-US" dirty="0"/>
          </a:p>
        </p:txBody>
      </p:sp>
    </p:spTree>
    <p:extLst>
      <p:ext uri="{BB962C8B-B14F-4D97-AF65-F5344CB8AC3E}">
        <p14:creationId xmlns:p14="http://schemas.microsoft.com/office/powerpoint/2010/main" val="399039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sz="quarter" idx="1"/>
          </p:nvPr>
        </p:nvSpPr>
        <p:spPr/>
        <p:txBody>
          <a:bodyPr/>
          <a:lstStyle/>
          <a:p>
            <a:pPr marL="0" indent="0">
              <a:buNone/>
            </a:pPr>
            <a:r>
              <a:rPr lang="en-US" sz="1500" smtClean="0"/>
              <a:t>Kotler, P. &amp; Gary, A. (2010). </a:t>
            </a:r>
            <a:r>
              <a:rPr lang="en-US" sz="1500" i="1" smtClean="0"/>
              <a:t>Principles of marketing: global edition</a:t>
            </a:r>
            <a:r>
              <a:rPr lang="en-US" sz="1500" smtClean="0"/>
              <a:t>, Pearson Prentice Hall</a:t>
            </a:r>
          </a:p>
          <a:p>
            <a:pPr marL="0" indent="0">
              <a:buNone/>
            </a:pPr>
            <a:r>
              <a:rPr lang="en-US" sz="1500" smtClean="0"/>
              <a:t>Mital</a:t>
            </a:r>
            <a:r>
              <a:rPr lang="en-US" sz="1500" dirty="0"/>
              <a:t>, </a:t>
            </a:r>
            <a:r>
              <a:rPr lang="en-US" sz="1500" dirty="0" smtClean="0"/>
              <a:t>A. (2014). </a:t>
            </a:r>
            <a:r>
              <a:rPr lang="en-US" sz="1500" i="1" dirty="0" smtClean="0"/>
              <a:t>Product </a:t>
            </a:r>
            <a:r>
              <a:rPr lang="en-US" sz="1500" i="1" dirty="0"/>
              <a:t>Development: A Structured Approach to Consumer Product Development, Design, and Manufacture,</a:t>
            </a:r>
            <a:r>
              <a:rPr lang="en-US" sz="1500" dirty="0"/>
              <a:t> </a:t>
            </a:r>
            <a:r>
              <a:rPr lang="en-US" sz="1500" dirty="0" smtClean="0"/>
              <a:t>Elsevier</a:t>
            </a:r>
          </a:p>
          <a:p>
            <a:pPr marL="0" indent="0">
              <a:buNone/>
            </a:pPr>
            <a:r>
              <a:rPr lang="en-US" sz="1500" dirty="0" smtClean="0"/>
              <a:t>Stubbs</a:t>
            </a:r>
            <a:r>
              <a:rPr lang="en-US" sz="1500" dirty="0"/>
              <a:t>, </a:t>
            </a:r>
            <a:r>
              <a:rPr lang="en-US" sz="1500" dirty="0" smtClean="0"/>
              <a:t>E. (2011). </a:t>
            </a:r>
            <a:r>
              <a:rPr lang="en-US" sz="1500" i="1" dirty="0"/>
              <a:t>The Value of Business Analytics: Identifying the Path to Profitability,</a:t>
            </a:r>
            <a:r>
              <a:rPr lang="en-US" sz="1500" dirty="0"/>
              <a:t> John </a:t>
            </a:r>
            <a:r>
              <a:rPr lang="en-US" sz="1500" dirty="0" smtClean="0"/>
              <a:t>Wiley</a:t>
            </a:r>
            <a:endParaRPr lang="en-US" sz="1500" dirty="0"/>
          </a:p>
          <a:p>
            <a:pPr marL="0" indent="0">
              <a:buNone/>
            </a:pPr>
            <a:endParaRPr lang="en-US" sz="1500" dirty="0"/>
          </a:p>
          <a:p>
            <a:endParaRPr lang="en-US" dirty="0"/>
          </a:p>
        </p:txBody>
      </p:sp>
    </p:spTree>
    <p:extLst>
      <p:ext uri="{BB962C8B-B14F-4D97-AF65-F5344CB8AC3E}">
        <p14:creationId xmlns:p14="http://schemas.microsoft.com/office/powerpoint/2010/main" val="31381961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528</TotalTime>
  <Words>1237</Words>
  <Application>Microsoft Office PowerPoint</Application>
  <PresentationFormat>On-screen Show (4:3)</PresentationFormat>
  <Paragraphs>55</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Oriel</vt:lpstr>
      <vt:lpstr>ANDREW’S MIDPOINT PERFORMANCE REVIEW</vt:lpstr>
      <vt:lpstr>PRODUCT ANALYSIS </vt:lpstr>
      <vt:lpstr>PRODUCTION ANALYSIS </vt:lpstr>
      <vt:lpstr>Market Segment Analysis </vt:lpstr>
      <vt:lpstr>FINANCIAL PERFORMANCE AND TRENDS</vt:lpstr>
      <vt:lpstr>Conclusion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INCREDIBLE ROBBY</dc:creator>
  <cp:lastModifiedBy>INCREDIBLE ROBBY</cp:lastModifiedBy>
  <cp:revision>35</cp:revision>
  <dcterms:created xsi:type="dcterms:W3CDTF">2019-04-04T09:14:47Z</dcterms:created>
  <dcterms:modified xsi:type="dcterms:W3CDTF">2019-04-04T18:03:30Z</dcterms:modified>
</cp:coreProperties>
</file>